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T Hoves Bold" charset="1" panose="02000003020000060003"/>
      <p:regular r:id="rId17"/>
    </p:embeddedFon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  <p:embeddedFont>
      <p:font typeface="TT Hoves" charset="1" panose="0200000302000006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4177" y="1948823"/>
            <a:ext cx="1585964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MAXIMIZING STOCK PORTFOLIO GROWTH IN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20789" y="5291294"/>
            <a:ext cx="110464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BD59"/>
                </a:solidFill>
                <a:latin typeface="TT Hoves Bold"/>
                <a:ea typeface="TT Hoves Bold"/>
                <a:cs typeface="TT Hoves Bold"/>
                <a:sym typeface="TT Hoves Bold"/>
              </a:rPr>
              <a:t>US MARKET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803004"/>
            <a:ext cx="11365440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2699" spc="24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BY:</a:t>
            </a:r>
            <a:r>
              <a:rPr lang="en-US" sz="2699" spc="24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PINYO / REBECCA / ETHAN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437440" y="9138285"/>
            <a:ext cx="13850560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887669" y="1710983"/>
            <a:ext cx="6150529" cy="8992668"/>
            <a:chOff x="0" y="0"/>
            <a:chExt cx="1619892" cy="23684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9892" cy="2368439"/>
            </a:xfrm>
            <a:custGeom>
              <a:avLst/>
              <a:gdLst/>
              <a:ahLst/>
              <a:cxnLst/>
              <a:rect r="r" b="b" t="t" l="l"/>
              <a:pathLst>
                <a:path h="2368439" w="1619892">
                  <a:moveTo>
                    <a:pt x="25175" y="0"/>
                  </a:moveTo>
                  <a:lnTo>
                    <a:pt x="1594718" y="0"/>
                  </a:lnTo>
                  <a:cubicBezTo>
                    <a:pt x="1601394" y="0"/>
                    <a:pt x="1607798" y="2652"/>
                    <a:pt x="1612519" y="7374"/>
                  </a:cubicBezTo>
                  <a:cubicBezTo>
                    <a:pt x="1617240" y="12095"/>
                    <a:pt x="1619892" y="18498"/>
                    <a:pt x="1619892" y="25175"/>
                  </a:cubicBezTo>
                  <a:lnTo>
                    <a:pt x="1619892" y="2343265"/>
                  </a:lnTo>
                  <a:cubicBezTo>
                    <a:pt x="1619892" y="2357168"/>
                    <a:pt x="1608621" y="2368439"/>
                    <a:pt x="1594718" y="2368439"/>
                  </a:cubicBezTo>
                  <a:lnTo>
                    <a:pt x="25175" y="2368439"/>
                  </a:lnTo>
                  <a:cubicBezTo>
                    <a:pt x="11271" y="2368439"/>
                    <a:pt x="0" y="2357168"/>
                    <a:pt x="0" y="2343265"/>
                  </a:cubicBezTo>
                  <a:lnTo>
                    <a:pt x="0" y="25175"/>
                  </a:lnTo>
                  <a:cubicBezTo>
                    <a:pt x="0" y="11271"/>
                    <a:pt x="11271" y="0"/>
                    <a:pt x="251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19892" cy="2406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00725" y="2768996"/>
            <a:ext cx="1084235" cy="1040865"/>
          </a:xfrm>
          <a:custGeom>
            <a:avLst/>
            <a:gdLst/>
            <a:ahLst/>
            <a:cxnLst/>
            <a:rect r="r" b="b" t="t" l="l"/>
            <a:pathLst>
              <a:path h="1040865" w="1084235">
                <a:moveTo>
                  <a:pt x="0" y="0"/>
                </a:moveTo>
                <a:lnTo>
                  <a:pt x="1084234" y="0"/>
                </a:lnTo>
                <a:lnTo>
                  <a:pt x="1084234" y="1040866"/>
                </a:lnTo>
                <a:lnTo>
                  <a:pt x="0" y="104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86518" y="2176442"/>
            <a:ext cx="3761286" cy="2225973"/>
          </a:xfrm>
          <a:custGeom>
            <a:avLst/>
            <a:gdLst/>
            <a:ahLst/>
            <a:cxnLst/>
            <a:rect r="r" b="b" t="t" l="l"/>
            <a:pathLst>
              <a:path h="2225973" w="3761286">
                <a:moveTo>
                  <a:pt x="0" y="0"/>
                </a:moveTo>
                <a:lnTo>
                  <a:pt x="3761287" y="0"/>
                </a:lnTo>
                <a:lnTo>
                  <a:pt x="3761287" y="2225974"/>
                </a:lnTo>
                <a:lnTo>
                  <a:pt x="0" y="2225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02" r="0" b="-790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54544" y="4667025"/>
            <a:ext cx="3225235" cy="2388614"/>
          </a:xfrm>
          <a:custGeom>
            <a:avLst/>
            <a:gdLst/>
            <a:ahLst/>
            <a:cxnLst/>
            <a:rect r="r" b="b" t="t" l="l"/>
            <a:pathLst>
              <a:path h="2388614" w="3225235">
                <a:moveTo>
                  <a:pt x="0" y="0"/>
                </a:moveTo>
                <a:lnTo>
                  <a:pt x="3225235" y="0"/>
                </a:lnTo>
                <a:lnTo>
                  <a:pt x="3225235" y="2388614"/>
                </a:lnTo>
                <a:lnTo>
                  <a:pt x="0" y="2388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86518" y="7485639"/>
            <a:ext cx="5114884" cy="1861175"/>
          </a:xfrm>
          <a:custGeom>
            <a:avLst/>
            <a:gdLst/>
            <a:ahLst/>
            <a:cxnLst/>
            <a:rect r="r" b="b" t="t" l="l"/>
            <a:pathLst>
              <a:path h="1861175" w="5114884">
                <a:moveTo>
                  <a:pt x="0" y="0"/>
                </a:moveTo>
                <a:lnTo>
                  <a:pt x="5114884" y="0"/>
                </a:lnTo>
                <a:lnTo>
                  <a:pt x="5114884" y="1861175"/>
                </a:lnTo>
                <a:lnTo>
                  <a:pt x="0" y="1861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9318" y="1577633"/>
            <a:ext cx="6516395" cy="151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62"/>
              </a:lnSpc>
            </a:pPr>
            <a:r>
              <a:rPr lang="en-US" sz="9082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OUR KPI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82" y="4884042"/>
            <a:ext cx="8816090" cy="260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key performance indicator (KPI) is to compare different investment ratios by allocating </a:t>
            </a:r>
            <a:r>
              <a:rPr lang="en-US" sz="3699" u="sng" b="true">
                <a:solidFill>
                  <a:srgbClr val="EBEBEB"/>
                </a:solidFill>
                <a:latin typeface="DM Sans Bold"/>
                <a:ea typeface="DM Sans Bold"/>
                <a:cs typeface="DM Sans Bold"/>
                <a:sym typeface="DM Sans Bold"/>
              </a:rPr>
              <a:t>one-third of the portfolio</a:t>
            </a:r>
            <a:r>
              <a:rPr lang="en-US" sz="36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across three different stocks.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82" y="8968105"/>
            <a:ext cx="29238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51328" y="-102870"/>
            <a:ext cx="7763695" cy="10516893"/>
            <a:chOff x="0" y="0"/>
            <a:chExt cx="1202800" cy="1629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2800" cy="1629342"/>
            </a:xfrm>
            <a:custGeom>
              <a:avLst/>
              <a:gdLst/>
              <a:ahLst/>
              <a:cxnLst/>
              <a:rect r="r" b="b" t="t" l="l"/>
              <a:pathLst>
                <a:path h="1629342" w="1202800">
                  <a:moveTo>
                    <a:pt x="0" y="0"/>
                  </a:moveTo>
                  <a:lnTo>
                    <a:pt x="1202800" y="0"/>
                  </a:lnTo>
                  <a:lnTo>
                    <a:pt x="1202800" y="1629342"/>
                  </a:lnTo>
                  <a:lnTo>
                    <a:pt x="0" y="1629342"/>
                  </a:lnTo>
                  <a:close/>
                </a:path>
              </a:pathLst>
            </a:custGeom>
            <a:blipFill>
              <a:blip r:embed="rId2"/>
              <a:stretch>
                <a:fillRect l="-33740" t="0" r="-69326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437440" y="9138285"/>
            <a:ext cx="13850560" cy="0"/>
          </a:xfrm>
          <a:prstGeom prst="line">
            <a:avLst/>
          </a:prstGeom>
          <a:ln cap="flat" w="28575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18912" y="3098176"/>
            <a:ext cx="6586051" cy="247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4"/>
              </a:lnSpc>
            </a:pPr>
            <a:r>
              <a:rPr lang="en-US" sz="7299" b="true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THANKS FOR LISTENING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3582" y="1176483"/>
            <a:ext cx="254279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20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CRYPTO COIN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3582" y="8968105"/>
            <a:ext cx="29238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8149" y="1316022"/>
            <a:ext cx="9491701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9"/>
              </a:lnSpc>
            </a:pPr>
            <a:r>
              <a:rPr lang="en-US" b="true" sz="9999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TOPIC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1504" y="3671981"/>
            <a:ext cx="14918432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8100"/>
              </a:lnSpc>
              <a:buFont typeface="Arial"/>
              <a:buChar char="•"/>
            </a:pPr>
            <a:r>
              <a:rPr lang="en-US" b="true" sz="6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 PROJECT APPROACH</a:t>
            </a:r>
          </a:p>
          <a:p>
            <a:pPr algn="l">
              <a:lnSpc>
                <a:spcPts val="8100"/>
              </a:lnSpc>
            </a:pPr>
          </a:p>
          <a:p>
            <a:pPr algn="l" marL="1295400" indent="-647700" lvl="1">
              <a:lnSpc>
                <a:spcPts val="8100"/>
              </a:lnSpc>
              <a:buFont typeface="Arial"/>
              <a:buChar char="•"/>
            </a:pPr>
            <a:r>
              <a:rPr lang="en-US" b="true" sz="6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COLLECTION</a:t>
            </a:r>
          </a:p>
          <a:p>
            <a:pPr algn="l">
              <a:lnSpc>
                <a:spcPts val="8100"/>
              </a:lnSpc>
            </a:pPr>
          </a:p>
          <a:p>
            <a:pPr algn="l" marL="1295400" indent="-647700" lvl="1">
              <a:lnSpc>
                <a:spcPts val="8100"/>
              </a:lnSpc>
              <a:buFont typeface="Arial"/>
              <a:buChar char="•"/>
            </a:pPr>
            <a:r>
              <a:rPr lang="en-US" b="true" sz="6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KPI MEASUREMENT APPROACH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3777" y="4492540"/>
            <a:ext cx="11398735" cy="1301921"/>
            <a:chOff x="0" y="0"/>
            <a:chExt cx="15198314" cy="17358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5781162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PROJEC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781162" y="-123825"/>
              <a:ext cx="9417152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BD59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APPROACH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199" y="4382485"/>
            <a:ext cx="17455602" cy="2618340"/>
          </a:xfrm>
          <a:custGeom>
            <a:avLst/>
            <a:gdLst/>
            <a:ahLst/>
            <a:cxnLst/>
            <a:rect r="r" b="b" t="t" l="l"/>
            <a:pathLst>
              <a:path h="2618340" w="17455602">
                <a:moveTo>
                  <a:pt x="0" y="0"/>
                </a:moveTo>
                <a:lnTo>
                  <a:pt x="17455602" y="0"/>
                </a:lnTo>
                <a:lnTo>
                  <a:pt x="17455602" y="2618340"/>
                </a:lnTo>
                <a:lnTo>
                  <a:pt x="0" y="2618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98149" y="1280257"/>
            <a:ext cx="949170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8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3567" y="904875"/>
            <a:ext cx="11260866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8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PREDICTION MODELS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1877" y="3574636"/>
            <a:ext cx="1078403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 Selection Criteria: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Suitable for non-linear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Work well for short period prediction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Less sensitive to outlier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Avoid overfitting situation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26611" y="3914606"/>
            <a:ext cx="3651904" cy="36519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 spc="31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ARIMA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3567" y="1123536"/>
            <a:ext cx="11260866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8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PREDICTION MODELS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40565" y="3894466"/>
            <a:ext cx="4029387" cy="3750137"/>
            <a:chOff x="0" y="0"/>
            <a:chExt cx="87332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3324" cy="812800"/>
            </a:xfrm>
            <a:custGeom>
              <a:avLst/>
              <a:gdLst/>
              <a:ahLst/>
              <a:cxnLst/>
              <a:rect r="r" b="b" t="t" l="l"/>
              <a:pathLst>
                <a:path h="812800" w="873324">
                  <a:moveTo>
                    <a:pt x="436662" y="0"/>
                  </a:moveTo>
                  <a:cubicBezTo>
                    <a:pt x="195500" y="0"/>
                    <a:pt x="0" y="181951"/>
                    <a:pt x="0" y="406400"/>
                  </a:cubicBezTo>
                  <a:cubicBezTo>
                    <a:pt x="0" y="630849"/>
                    <a:pt x="195500" y="812800"/>
                    <a:pt x="436662" y="812800"/>
                  </a:cubicBezTo>
                  <a:cubicBezTo>
                    <a:pt x="677824" y="812800"/>
                    <a:pt x="873324" y="630849"/>
                    <a:pt x="873324" y="406400"/>
                  </a:cubicBezTo>
                  <a:cubicBezTo>
                    <a:pt x="873324" y="181951"/>
                    <a:pt x="677824" y="0"/>
                    <a:pt x="436662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1874" y="0"/>
              <a:ext cx="709576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 spc="31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RANDOM FOREST REGRESSION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32002" y="3914606"/>
            <a:ext cx="4029387" cy="3750137"/>
            <a:chOff x="0" y="0"/>
            <a:chExt cx="873324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3324" cy="812800"/>
            </a:xfrm>
            <a:custGeom>
              <a:avLst/>
              <a:gdLst/>
              <a:ahLst/>
              <a:cxnLst/>
              <a:rect r="r" b="b" t="t" l="l"/>
              <a:pathLst>
                <a:path h="812800" w="873324">
                  <a:moveTo>
                    <a:pt x="436662" y="0"/>
                  </a:moveTo>
                  <a:cubicBezTo>
                    <a:pt x="195500" y="0"/>
                    <a:pt x="0" y="181951"/>
                    <a:pt x="0" y="406400"/>
                  </a:cubicBezTo>
                  <a:cubicBezTo>
                    <a:pt x="0" y="630849"/>
                    <a:pt x="195500" y="812800"/>
                    <a:pt x="436662" y="812800"/>
                  </a:cubicBezTo>
                  <a:cubicBezTo>
                    <a:pt x="677824" y="812800"/>
                    <a:pt x="873324" y="630849"/>
                    <a:pt x="873324" y="406400"/>
                  </a:cubicBezTo>
                  <a:cubicBezTo>
                    <a:pt x="873324" y="181951"/>
                    <a:pt x="677824" y="0"/>
                    <a:pt x="436662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1874" y="0"/>
              <a:ext cx="709576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 spc="315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XGBOOST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42186" y="4492540"/>
            <a:ext cx="10351783" cy="1301921"/>
            <a:chOff x="0" y="0"/>
            <a:chExt cx="13802377" cy="17358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5781162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DATA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385225" y="-123825"/>
              <a:ext cx="9417152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BD59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COLLECTION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3567" y="2778785"/>
            <a:ext cx="11203220" cy="7174219"/>
          </a:xfrm>
          <a:custGeom>
            <a:avLst/>
            <a:gdLst/>
            <a:ahLst/>
            <a:cxnLst/>
            <a:rect r="r" b="b" t="t" l="l"/>
            <a:pathLst>
              <a:path h="7174219" w="11203220">
                <a:moveTo>
                  <a:pt x="0" y="0"/>
                </a:moveTo>
                <a:lnTo>
                  <a:pt x="11203219" y="0"/>
                </a:lnTo>
                <a:lnTo>
                  <a:pt x="11203219" y="7174219"/>
                </a:lnTo>
                <a:lnTo>
                  <a:pt x="0" y="7174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20" t="-5878" r="-111557" b="-174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3567" y="1123536"/>
            <a:ext cx="11260866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8000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 COLLECTION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15269" y="4492540"/>
            <a:ext cx="10637730" cy="1301921"/>
            <a:chOff x="0" y="0"/>
            <a:chExt cx="14183640" cy="17358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5781162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FFFF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KPI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890581" y="-123825"/>
              <a:ext cx="11293059" cy="1859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32"/>
                </a:lnSpc>
              </a:pPr>
              <a:r>
                <a:rPr lang="en-US" sz="8542" b="true">
                  <a:solidFill>
                    <a:srgbClr val="FFBD59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MEASUREMENT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DAGS2kwGbMQ</dc:identifier>
  <dcterms:modified xsi:type="dcterms:W3CDTF">2011-08-01T06:04:30Z</dcterms:modified>
  <cp:revision>1</cp:revision>
  <dc:title>Crypto</dc:title>
</cp:coreProperties>
</file>